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81" r:id="rId4"/>
    <p:sldId id="286" r:id="rId5"/>
    <p:sldId id="287" r:id="rId6"/>
    <p:sldId id="263" r:id="rId7"/>
    <p:sldId id="258" r:id="rId8"/>
    <p:sldId id="274" r:id="rId9"/>
    <p:sldId id="261" r:id="rId10"/>
    <p:sldId id="275" r:id="rId11"/>
    <p:sldId id="277" r:id="rId12"/>
    <p:sldId id="282" r:id="rId13"/>
    <p:sldId id="283" r:id="rId14"/>
    <p:sldId id="278" r:id="rId15"/>
    <p:sldId id="264" r:id="rId16"/>
    <p:sldId id="270" r:id="rId17"/>
    <p:sldId id="269" r:id="rId18"/>
    <p:sldId id="272" r:id="rId19"/>
    <p:sldId id="291" r:id="rId20"/>
    <p:sldId id="265" r:id="rId21"/>
    <p:sldId id="289" r:id="rId22"/>
    <p:sldId id="268" r:id="rId23"/>
    <p:sldId id="267" r:id="rId24"/>
    <p:sldId id="290" r:id="rId25"/>
    <p:sldId id="266" r:id="rId26"/>
    <p:sldId id="27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3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0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25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0171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23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12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32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30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FA2C3CA-2147-4FB7-AD39-56DDAD79E3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5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8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4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4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8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2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6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3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2C3CA-2147-4FB7-AD39-56DDAD79E36A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9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arc.unt.edu/techreports/LARC-2011-01.pdf" TargetMode="External"/><Relationship Id="rId2" Type="http://schemas.openxmlformats.org/officeDocument/2006/relationships/hyperlink" Target="http://www.gamasutra.com/view/feature/134685/postmortem_capcoms_okamiden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dBmIkEvEBtA" TargetMode="External"/><Relationship Id="rId5" Type="http://schemas.openxmlformats.org/officeDocument/2006/relationships/hyperlink" Target="http://www.gamasutra.com/view/news/186359/Video_Designing_puzzles_that_make_players_feel_smart.php" TargetMode="External"/><Relationship Id="rId4" Type="http://schemas.openxmlformats.org/officeDocument/2006/relationships/hyperlink" Target="http://www.gnomestew.com/gming-advice/what-legend-of-zelda-can-take-us-about-dungeon-design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masutra.com/blogs/JonShafer/20130218/186843/Revisiting_the_Design_of_Civ_5.php" TargetMode="External"/><Relationship Id="rId2" Type="http://schemas.openxmlformats.org/officeDocument/2006/relationships/hyperlink" Target="http://www.gamasutra.com/view/feature/3994/developing_ai_in_darwinia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amasutra.com/view/feature/129959/designing_ai_algorithms_for_.php" TargetMode="External"/><Relationship Id="rId4" Type="http://schemas.openxmlformats.org/officeDocument/2006/relationships/hyperlink" Target="http://www.molleindustria.org/oiligarchy-postmorte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masutra.com/" TargetMode="External"/><Relationship Id="rId7" Type="http://schemas.openxmlformats.org/officeDocument/2006/relationships/hyperlink" Target="http://level-design.org/" TargetMode="External"/><Relationship Id="rId2" Type="http://schemas.openxmlformats.org/officeDocument/2006/relationships/hyperlink" Target="http://www.gdcvaul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ixelprospector.com/the-big-list-of-postmortems/" TargetMode="External"/><Relationship Id="rId5" Type="http://schemas.openxmlformats.org/officeDocument/2006/relationships/hyperlink" Target="http://www.gamasutra.com/view/news/238773/10_seminal_game_postmortems_every_developer_should_read.php" TargetMode="External"/><Relationship Id="rId4" Type="http://schemas.openxmlformats.org/officeDocument/2006/relationships/hyperlink" Target="http://gamedevelopment.tutsplus.com/articles/15-analyses-post-mortems-and-game-design-docs--gamedev-11554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cg.wikidot.com/" TargetMode="External"/><Relationship Id="rId2" Type="http://schemas.openxmlformats.org/officeDocument/2006/relationships/hyperlink" Target="http://web.cse.ohio-state.edu/~crawfis/GameDesign/PCG-Course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cgbook.com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unity3d.com/service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unity3d.com/Manual/LightingOverview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pubs/68555/thesiswbmakrs.pdf" TargetMode="External"/><Relationship Id="rId2" Type="http://schemas.openxmlformats.org/officeDocument/2006/relationships/hyperlink" Target="http://docs.unity3d.com/Manual/animeditor-AnimationCurv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l.acm.org/citation.cfm?id=2668104&amp;CFID=576761662&amp;CFTOKEN=8415907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ywenderlich.com/114700/introduction-unity-ui-part-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up.com/news/postmortem-unreal-tournament-3" TargetMode="External"/><Relationship Id="rId2" Type="http://schemas.openxmlformats.org/officeDocument/2006/relationships/hyperlink" Target="http://www.gdcvault.com/play/1014236/Quak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amasutra.com/blogs/BobbyRoss/20140720/221342/The_Visual_Guide_to_Multiplayer_Level_Design.php" TargetMode="External"/><Relationship Id="rId4" Type="http://schemas.openxmlformats.org/officeDocument/2006/relationships/hyperlink" Target="http://www.gamasutra.com/view/feature/131767/secrets_of_the_sages_level_design.php?print=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Sp’16 select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Matt Boggus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151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</a:t>
            </a:r>
            <a:r>
              <a:rPr lang="en-US" dirty="0" smtClean="0"/>
              <a:t>action</a:t>
            </a:r>
            <a:r>
              <a:rPr lang="en-US" dirty="0"/>
              <a:t>, puzzles, and exploration links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231" y="2119116"/>
            <a:ext cx="2066925" cy="2209800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637" y="2711268"/>
            <a:ext cx="1661361" cy="3598863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192" y="3306589"/>
            <a:ext cx="3367825" cy="3367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1053" y="2119116"/>
            <a:ext cx="2871385" cy="287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723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</a:t>
            </a:r>
            <a:r>
              <a:rPr lang="en-US" dirty="0"/>
              <a:t>action, puzzles, and exploration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Okamiden post mortem</a:t>
            </a:r>
            <a:r>
              <a:rPr lang="en-US" dirty="0" smtClean="0"/>
              <a:t> 2011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Procedural generation of Sokoban puzzles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4"/>
              </a:rPr>
              <a:t>What Legend of Zelda Can Teach Us about Dungeon </a:t>
            </a:r>
            <a:r>
              <a:rPr lang="en-US" dirty="0" smtClean="0">
                <a:hlinkClick r:id="rId4"/>
              </a:rPr>
              <a:t>Design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5"/>
              </a:rPr>
              <a:t>Video: Designing puzzles that make players feel smart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6"/>
              </a:rPr>
              <a:t>Video</a:t>
            </a:r>
            <a:r>
              <a:rPr lang="en-US" dirty="0">
                <a:hlinkClick r:id="rId6"/>
              </a:rPr>
              <a:t>: Game Maker's Toolkit - Super Mario 3D World's 4 Step Level </a:t>
            </a:r>
            <a:r>
              <a:rPr lang="en-US" dirty="0" smtClean="0">
                <a:hlinkClick r:id="rId6"/>
              </a:rPr>
              <a:t>Design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0942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RPG, trading, and economy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245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Au14 – Project Mayhem (Diablo-like </a:t>
            </a:r>
            <a:r>
              <a:rPr lang="en-US" dirty="0" err="1" smtClean="0"/>
              <a:t>rpg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Sp14 – </a:t>
            </a:r>
            <a:r>
              <a:rPr lang="en-US" dirty="0" err="1" smtClean="0"/>
              <a:t>Team.GreatName</a:t>
            </a:r>
            <a:r>
              <a:rPr lang="en-US" dirty="0" smtClean="0"/>
              <a:t> (</a:t>
            </a:r>
            <a:r>
              <a:rPr lang="en-US" dirty="0" err="1" smtClean="0"/>
              <a:t>Outerspace</a:t>
            </a:r>
            <a:r>
              <a:rPr lang="en-US" dirty="0" smtClean="0"/>
              <a:t> real time strategy)</a:t>
            </a:r>
          </a:p>
          <a:p>
            <a:pPr lvl="1"/>
            <a:r>
              <a:rPr lang="en-US" dirty="0" smtClean="0"/>
              <a:t>Sp13 – </a:t>
            </a:r>
            <a:r>
              <a:rPr lang="en-US" dirty="0" err="1" smtClean="0"/>
              <a:t>DriPSaP</a:t>
            </a:r>
            <a:r>
              <a:rPr lang="en-US" dirty="0" smtClean="0"/>
              <a:t> (Fantasy turn based strategy)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Common technical elements and challenges</a:t>
            </a:r>
          </a:p>
          <a:p>
            <a:pPr lvl="1"/>
            <a:r>
              <a:rPr lang="en-US" dirty="0" smtClean="0"/>
              <a:t>Numeric systems</a:t>
            </a:r>
          </a:p>
          <a:p>
            <a:pPr lvl="2"/>
            <a:r>
              <a:rPr lang="en-US" dirty="0" smtClean="0"/>
              <a:t>Design for stability, variety, realism, or ?</a:t>
            </a:r>
          </a:p>
          <a:p>
            <a:pPr lvl="1"/>
            <a:r>
              <a:rPr lang="en-US" dirty="0" smtClean="0"/>
              <a:t>Progression systems</a:t>
            </a:r>
          </a:p>
          <a:p>
            <a:pPr lvl="2"/>
            <a:r>
              <a:rPr lang="en-US" dirty="0" smtClean="0"/>
              <a:t>Leveling, technology/skill trees</a:t>
            </a:r>
            <a:r>
              <a:rPr lang="en-US" smtClean="0"/>
              <a:t>, etc.</a:t>
            </a:r>
            <a:endParaRPr lang="en-US" dirty="0" smtClean="0"/>
          </a:p>
          <a:p>
            <a:pPr lvl="1"/>
            <a:r>
              <a:rPr lang="en-US" dirty="0" smtClean="0"/>
              <a:t>Limited computational time for real-time games (or player patience for turn-based)</a:t>
            </a:r>
          </a:p>
          <a:p>
            <a:pPr lvl="1"/>
            <a:r>
              <a:rPr lang="en-US" dirty="0" smtClean="0"/>
              <a:t>Creation of environments and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03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RPG, trading, and economy </a:t>
            </a:r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Developing AI in </a:t>
            </a:r>
            <a:r>
              <a:rPr lang="en-US" dirty="0" err="1" smtClean="0">
                <a:hlinkClick r:id="rId2"/>
              </a:rPr>
              <a:t>Darwinia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Revisiting the </a:t>
            </a:r>
            <a:r>
              <a:rPr lang="en-US" dirty="0" smtClean="0">
                <a:hlinkClick r:id="rId3"/>
              </a:rPr>
              <a:t>Design </a:t>
            </a:r>
            <a:r>
              <a:rPr lang="en-US" dirty="0">
                <a:hlinkClick r:id="rId3"/>
              </a:rPr>
              <a:t>of </a:t>
            </a:r>
            <a:r>
              <a:rPr lang="en-US" dirty="0" err="1">
                <a:hlinkClick r:id="rId3"/>
              </a:rPr>
              <a:t>Civ</a:t>
            </a:r>
            <a:r>
              <a:rPr lang="en-US" dirty="0">
                <a:hlinkClick r:id="rId3"/>
              </a:rPr>
              <a:t> </a:t>
            </a:r>
            <a:r>
              <a:rPr lang="en-US" dirty="0" smtClean="0">
                <a:hlinkClick r:id="rId3"/>
              </a:rPr>
              <a:t>5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Oiligarchy </a:t>
            </a:r>
            <a:r>
              <a:rPr lang="en-US" dirty="0" smtClean="0">
                <a:hlinkClick r:id="rId4"/>
              </a:rPr>
              <a:t>Postmortem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5"/>
              </a:rPr>
              <a:t>Designing AI Algorithms For Turn-Based Strategy Games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575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miscellaneous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://www.gdcvault.com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http://www.gamasutra.com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http://gamedevelopment.tutsplus.com/articles/15-analyses-post-mortems-and-game-design-docs--gamedev-11554</a:t>
            </a:r>
            <a:endParaRPr lang="en-US" dirty="0"/>
          </a:p>
          <a:p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www.gamasutra.com/view/news/238773/10_seminal_game_postmortems_every_developer_should_read.php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://www.pixelprospector.com/the-big-list-of-postmortems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7"/>
              </a:rPr>
              <a:t>http://level-design.org</a:t>
            </a:r>
            <a:r>
              <a:rPr lang="en-US" dirty="0" smtClean="0">
                <a:hlinkClick r:id="rId7"/>
              </a:rPr>
              <a:t>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547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technology topics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6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content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Procedural</a:t>
            </a:r>
          </a:p>
          <a:p>
            <a:pPr lvl="1"/>
            <a:r>
              <a:rPr lang="en-US" dirty="0" smtClean="0"/>
              <a:t>Made automatically (or semi-automatically) instead of entirely by an artist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Textures</a:t>
            </a:r>
          </a:p>
          <a:p>
            <a:pPr lvl="1"/>
            <a:r>
              <a:rPr lang="en-US" dirty="0" smtClean="0"/>
              <a:t>Models (terrain, plants, cities, buildings, …)</a:t>
            </a:r>
          </a:p>
          <a:p>
            <a:pPr lvl="1"/>
            <a:r>
              <a:rPr lang="en-US" dirty="0" smtClean="0"/>
              <a:t>Level / maps</a:t>
            </a:r>
          </a:p>
          <a:p>
            <a:pPr lvl="1"/>
            <a:r>
              <a:rPr lang="en-US" dirty="0" smtClean="0"/>
              <a:t>Distribution of clutter/objects (generation of random samples)</a:t>
            </a:r>
          </a:p>
          <a:p>
            <a:pPr lvl="1"/>
            <a:r>
              <a:rPr lang="en-US" dirty="0" smtClean="0"/>
              <a:t>Sound effects and music</a:t>
            </a:r>
          </a:p>
          <a:p>
            <a:pPr lvl="1"/>
            <a:r>
              <a:rPr lang="en-US" dirty="0" smtClean="0"/>
              <a:t>Gameplay mechanics and balancing</a:t>
            </a:r>
          </a:p>
          <a:p>
            <a:pPr lvl="1"/>
            <a:endParaRPr lang="en-US" dirty="0" smtClean="0"/>
          </a:p>
          <a:p>
            <a:r>
              <a:rPr lang="en-US" dirty="0">
                <a:hlinkClick r:id="rId2"/>
              </a:rPr>
              <a:t>SP 2015 research course</a:t>
            </a:r>
            <a:r>
              <a:rPr lang="en-US" dirty="0"/>
              <a:t> at OSU</a:t>
            </a:r>
          </a:p>
          <a:p>
            <a:r>
              <a:rPr lang="en-US" dirty="0"/>
              <a:t>Procedural Content Generation Wiki – </a:t>
            </a:r>
            <a:r>
              <a:rPr lang="en-US" dirty="0">
                <a:hlinkClick r:id="rId3"/>
              </a:rPr>
              <a:t>http://pcg.wikidot.com/</a:t>
            </a:r>
            <a:endParaRPr lang="en-US" dirty="0"/>
          </a:p>
          <a:p>
            <a:r>
              <a:rPr lang="en-US" dirty="0"/>
              <a:t>Procedural Content Generation in </a:t>
            </a:r>
            <a:r>
              <a:rPr lang="en-US" dirty="0" smtClean="0"/>
              <a:t>Games eBook –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://pcgbook.com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9586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analytics ; Automated </a:t>
            </a:r>
            <a:r>
              <a:rPr lang="en-US" dirty="0" smtClean="0"/>
              <a:t>game evaluation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Locating or creating datasets for analysis</a:t>
            </a:r>
          </a:p>
          <a:p>
            <a:pPr lvl="1"/>
            <a:r>
              <a:rPr lang="en-US" dirty="0" smtClean="0"/>
              <a:t>Sales, reviews, marketing, classification (by genre, development team, etc.)</a:t>
            </a:r>
          </a:p>
          <a:p>
            <a:r>
              <a:rPr lang="en-US" dirty="0" smtClean="0"/>
              <a:t>Use cases – evaluate fun (challenge, fantasy, curiosity, …) of</a:t>
            </a:r>
          </a:p>
          <a:p>
            <a:pPr lvl="1"/>
            <a:r>
              <a:rPr lang="en-US" dirty="0" smtClean="0"/>
              <a:t>Environments, levels, gameplay mechanics, …</a:t>
            </a:r>
          </a:p>
          <a:p>
            <a:r>
              <a:rPr lang="en-US" dirty="0" smtClean="0"/>
              <a:t>Finding bottlenecks common in game development projects</a:t>
            </a:r>
          </a:p>
          <a:p>
            <a:r>
              <a:rPr lang="en-US" dirty="0" smtClean="0"/>
              <a:t>Game AI Turing Test</a:t>
            </a:r>
          </a:p>
          <a:p>
            <a:r>
              <a:rPr lang="en-US" dirty="0" smtClean="0"/>
              <a:t>Patterns in game design and development</a:t>
            </a:r>
          </a:p>
          <a:p>
            <a:r>
              <a:rPr lang="en-US" dirty="0" smtClean="0"/>
              <a:t>Methods and terminology of </a:t>
            </a:r>
            <a:r>
              <a:rPr lang="en-US" dirty="0" smtClean="0"/>
              <a:t>playtesting</a:t>
            </a:r>
          </a:p>
          <a:p>
            <a:r>
              <a:rPr lang="en-US" dirty="0" smtClean="0"/>
              <a:t>Unity </a:t>
            </a:r>
            <a:r>
              <a:rPr lang="en-US" dirty="0"/>
              <a:t>Services </a:t>
            </a:r>
            <a:r>
              <a:rPr lang="en-US" dirty="0" smtClean="0"/>
              <a:t>(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unity3d.com/services</a:t>
            </a:r>
            <a:r>
              <a:rPr lang="en-US" dirty="0" smtClean="0"/>
              <a:t>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4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Lighting ; Illumination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practices, problems, and limitations of illumination in games</a:t>
            </a:r>
          </a:p>
          <a:p>
            <a:r>
              <a:rPr lang="en-US" dirty="0" smtClean="0"/>
              <a:t>Study on the performance limitations of Unity’s lighting implementation</a:t>
            </a:r>
          </a:p>
          <a:p>
            <a:r>
              <a:rPr lang="en-US" dirty="0" smtClean="0"/>
              <a:t>Tutorial on Unity’s lighting features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docs.unity3d.com/Manual/LightingOverview.html</a:t>
            </a:r>
            <a:endParaRPr lang="en-US" dirty="0" smtClean="0"/>
          </a:p>
          <a:p>
            <a:r>
              <a:rPr lang="en-US" dirty="0" smtClean="0"/>
              <a:t>Alternative real-time illumination techniques</a:t>
            </a:r>
          </a:p>
          <a:p>
            <a:r>
              <a:rPr lang="en-US" dirty="0" smtClean="0"/>
              <a:t>Global illumination algorithms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34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cameras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Automatically avoiding occlusion</a:t>
            </a:r>
          </a:p>
          <a:p>
            <a:r>
              <a:rPr lang="en-US" dirty="0" smtClean="0"/>
              <a:t>Spatial agents </a:t>
            </a:r>
          </a:p>
          <a:p>
            <a:endParaRPr lang="en-US" dirty="0" smtClean="0"/>
          </a:p>
          <a:p>
            <a:r>
              <a:rPr lang="en-US" dirty="0" smtClean="0"/>
              <a:t>Unity </a:t>
            </a:r>
            <a:r>
              <a:rPr lang="en-US" dirty="0"/>
              <a:t>animation curves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docs.unity3d.com/Manual/animeditor-AnimationCurves.html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Intelligent camera control for graphical environments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research.microsoft.com/pubs/68555/thesiswbmakrs.pdf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Narrative-driven </a:t>
            </a:r>
            <a:r>
              <a:rPr lang="en-US" dirty="0"/>
              <a:t>camera control for cinematic replay of computer games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dl.acm.org/citation.cfm?id=2668104&amp;CFID=576761662&amp;CFTOKEN=84159074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2553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o’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Game genres/concepts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person </a:t>
            </a:r>
            <a:r>
              <a:rPr lang="en-US" dirty="0" smtClean="0"/>
              <a:t>shooter</a:t>
            </a:r>
          </a:p>
          <a:p>
            <a:pPr lvl="1"/>
            <a:r>
              <a:rPr lang="en-US" dirty="0" smtClean="0"/>
              <a:t>3D action, puzzles, and exploration</a:t>
            </a:r>
          </a:p>
          <a:p>
            <a:pPr lvl="1"/>
            <a:r>
              <a:rPr lang="en-US" dirty="0" smtClean="0"/>
              <a:t>Role playing game systems</a:t>
            </a:r>
          </a:p>
          <a:p>
            <a:pPr lvl="1"/>
            <a:r>
              <a:rPr lang="en-US" dirty="0" smtClean="0"/>
              <a:t>Economy systems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Game technology topics</a:t>
            </a:r>
          </a:p>
          <a:p>
            <a:pPr lvl="1"/>
            <a:r>
              <a:rPr lang="en-US" dirty="0"/>
              <a:t>Procedural content</a:t>
            </a:r>
          </a:p>
          <a:p>
            <a:pPr lvl="1"/>
            <a:r>
              <a:rPr lang="en-US" dirty="0"/>
              <a:t>Data analytics</a:t>
            </a:r>
          </a:p>
          <a:p>
            <a:pPr lvl="1"/>
            <a:r>
              <a:rPr lang="en-US" dirty="0"/>
              <a:t>Lighting ; Illumination</a:t>
            </a:r>
          </a:p>
          <a:p>
            <a:pPr lvl="1"/>
            <a:r>
              <a:rPr lang="en-US" dirty="0"/>
              <a:t>Smart cameras</a:t>
            </a:r>
          </a:p>
          <a:p>
            <a:pPr lvl="1"/>
            <a:r>
              <a:rPr lang="en-US" dirty="0"/>
              <a:t>Weather effects ; </a:t>
            </a:r>
            <a:r>
              <a:rPr lang="en-US" dirty="0" err="1"/>
              <a:t>Shaders</a:t>
            </a:r>
            <a:endParaRPr lang="en-US" dirty="0"/>
          </a:p>
          <a:p>
            <a:pPr lvl="1"/>
            <a:r>
              <a:rPr lang="en-US" dirty="0"/>
              <a:t>Destructible environments ; Voxels</a:t>
            </a:r>
          </a:p>
          <a:p>
            <a:pPr lvl="1"/>
            <a:r>
              <a:rPr lang="en-US" dirty="0"/>
              <a:t>Physics</a:t>
            </a:r>
          </a:p>
          <a:p>
            <a:pPr lvl="1"/>
            <a:r>
              <a:rPr lang="en-US" dirty="0"/>
              <a:t>Player AI (</a:t>
            </a:r>
            <a:r>
              <a:rPr lang="en-US" dirty="0" err="1"/>
              <a:t>rpgs</a:t>
            </a:r>
            <a:r>
              <a:rPr lang="en-US" dirty="0"/>
              <a:t> ; strategy)</a:t>
            </a:r>
          </a:p>
          <a:p>
            <a:pPr lvl="1"/>
            <a:r>
              <a:rPr lang="en-US" dirty="0"/>
              <a:t>Character animation</a:t>
            </a:r>
          </a:p>
          <a:p>
            <a:pPr lvl="1"/>
            <a:r>
              <a:rPr lang="en-US" dirty="0"/>
              <a:t>Networking</a:t>
            </a:r>
          </a:p>
          <a:p>
            <a:pPr lvl="1"/>
            <a:r>
              <a:rPr lang="en-US" dirty="0"/>
              <a:t>3D sound ; Procedural music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852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effects ; </a:t>
            </a:r>
            <a:r>
              <a:rPr lang="en-US" dirty="0" err="1" smtClean="0"/>
              <a:t>Shaders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Real-time rendering concepts and the graphics pipeline</a:t>
            </a:r>
          </a:p>
          <a:p>
            <a:r>
              <a:rPr lang="en-US" dirty="0" smtClean="0"/>
              <a:t>Example implementations of common rendering </a:t>
            </a:r>
            <a:r>
              <a:rPr lang="en-US" dirty="0" smtClean="0"/>
              <a:t>effects</a:t>
            </a:r>
          </a:p>
          <a:p>
            <a:r>
              <a:rPr lang="en-US" dirty="0"/>
              <a:t>Example implementations of common </a:t>
            </a:r>
            <a:r>
              <a:rPr lang="en-US" dirty="0" smtClean="0"/>
              <a:t>weather effects</a:t>
            </a:r>
          </a:p>
          <a:p>
            <a:pPr lvl="1"/>
            <a:r>
              <a:rPr lang="en-US" dirty="0" smtClean="0"/>
              <a:t>Rain, snow, sleet, etc.</a:t>
            </a:r>
          </a:p>
          <a:p>
            <a:pPr lvl="1"/>
            <a:r>
              <a:rPr lang="en-US" dirty="0" smtClean="0"/>
              <a:t>Day/night cycle</a:t>
            </a:r>
          </a:p>
          <a:p>
            <a:pPr lvl="1"/>
            <a:r>
              <a:rPr lang="en-US" dirty="0" smtClean="0"/>
              <a:t>Clouds</a:t>
            </a:r>
            <a:endParaRPr lang="en-US" dirty="0" smtClean="0"/>
          </a:p>
          <a:p>
            <a:pPr lvl="1"/>
            <a:r>
              <a:rPr lang="en-US" dirty="0" smtClean="0"/>
              <a:t>Natural disasters</a:t>
            </a:r>
            <a:endParaRPr lang="en-US" dirty="0" smtClean="0"/>
          </a:p>
          <a:p>
            <a:r>
              <a:rPr lang="en-US" dirty="0" smtClean="0"/>
              <a:t>Tutorial on </a:t>
            </a:r>
          </a:p>
          <a:p>
            <a:pPr lvl="1"/>
            <a:r>
              <a:rPr lang="en-US" dirty="0" smtClean="0"/>
              <a:t>using and modifying pre-made </a:t>
            </a:r>
            <a:r>
              <a:rPr lang="en-US" dirty="0" err="1" smtClean="0"/>
              <a:t>shaders</a:t>
            </a:r>
            <a:endParaRPr lang="en-US" dirty="0" smtClean="0"/>
          </a:p>
          <a:p>
            <a:pPr lvl="1"/>
            <a:r>
              <a:rPr lang="en-US" dirty="0" smtClean="0"/>
              <a:t>writing your own </a:t>
            </a:r>
            <a:r>
              <a:rPr lang="en-US" dirty="0" err="1" smtClean="0"/>
              <a:t>shaders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198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Destructible environments ; </a:t>
            </a:r>
            <a:r>
              <a:rPr lang="en-US" dirty="0" smtClean="0"/>
              <a:t>Voxels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Case studies of </a:t>
            </a:r>
            <a:r>
              <a:rPr lang="en-US" smtClean="0"/>
              <a:t>commercial games</a:t>
            </a:r>
          </a:p>
          <a:p>
            <a:r>
              <a:rPr lang="en-US" dirty="0" smtClean="0"/>
              <a:t>Deformable </a:t>
            </a:r>
            <a:r>
              <a:rPr lang="en-US" dirty="0" err="1" smtClean="0"/>
              <a:t>heightfields</a:t>
            </a:r>
            <a:endParaRPr lang="en-US" dirty="0" smtClean="0"/>
          </a:p>
          <a:p>
            <a:r>
              <a:rPr lang="en-US" dirty="0" smtClean="0"/>
              <a:t>Fracturing meshes</a:t>
            </a:r>
          </a:p>
          <a:p>
            <a:r>
              <a:rPr lang="en-US" dirty="0" smtClean="0"/>
              <a:t>Techniques to manage performance of instantiation and destruction of objects during runtime</a:t>
            </a:r>
          </a:p>
          <a:p>
            <a:endParaRPr lang="en-US" dirty="0" smtClean="0"/>
          </a:p>
          <a:p>
            <a:r>
              <a:rPr lang="en-US" dirty="0" smtClean="0"/>
              <a:t>Constructive solid geometry for interaction with voxels</a:t>
            </a:r>
          </a:p>
          <a:p>
            <a:r>
              <a:rPr lang="en-US" dirty="0" smtClean="0"/>
              <a:t>Constructing geometry from voxel data – cubes or mesh</a:t>
            </a:r>
          </a:p>
          <a:p>
            <a:pPr lvl="1"/>
            <a:r>
              <a:rPr lang="en-US" dirty="0"/>
              <a:t>Level of detail for </a:t>
            </a:r>
            <a:r>
              <a:rPr lang="en-US" dirty="0" smtClean="0"/>
              <a:t>dealing with large resolutions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221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Unsuitable</a:t>
            </a:r>
          </a:p>
          <a:p>
            <a:pPr lvl="1"/>
            <a:r>
              <a:rPr lang="en-US" dirty="0" smtClean="0"/>
              <a:t>Rigid body dynamics</a:t>
            </a:r>
          </a:p>
          <a:p>
            <a:r>
              <a:rPr lang="en-US" dirty="0" smtClean="0"/>
              <a:t>Suitable</a:t>
            </a:r>
          </a:p>
          <a:p>
            <a:pPr lvl="1"/>
            <a:r>
              <a:rPr lang="en-US" dirty="0" smtClean="0"/>
              <a:t>Specific use cases </a:t>
            </a:r>
            <a:r>
              <a:rPr lang="en-US" dirty="0"/>
              <a:t>/ case studies from commercial </a:t>
            </a:r>
            <a:r>
              <a:rPr lang="en-US" dirty="0" smtClean="0"/>
              <a:t>games</a:t>
            </a:r>
          </a:p>
          <a:p>
            <a:pPr lvl="2"/>
            <a:r>
              <a:rPr lang="en-US" dirty="0" smtClean="0"/>
              <a:t>Cloth, object destruction or deformation, ragdolls, cartoon physics, fluids</a:t>
            </a:r>
          </a:p>
          <a:p>
            <a:pPr lvl="1"/>
            <a:r>
              <a:rPr lang="en-US" dirty="0" smtClean="0"/>
              <a:t>History and evaluation of the use of physics in games</a:t>
            </a:r>
          </a:p>
          <a:p>
            <a:pPr lvl="1"/>
            <a:r>
              <a:rPr lang="en-US" dirty="0" smtClean="0"/>
              <a:t>Tutorial on a specific physics engine (Unity v5.0 </a:t>
            </a:r>
            <a:r>
              <a:rPr lang="en-US" dirty="0"/>
              <a:t>uses </a:t>
            </a:r>
            <a:r>
              <a:rPr lang="en-US" dirty="0" err="1"/>
              <a:t>Nvidia's</a:t>
            </a:r>
            <a:r>
              <a:rPr lang="en-US" dirty="0"/>
              <a:t> </a:t>
            </a:r>
            <a:r>
              <a:rPr lang="en-US" dirty="0" smtClean="0"/>
              <a:t>PhysX v3.3)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14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Unsuitable</a:t>
            </a:r>
            <a:endParaRPr lang="en-US" dirty="0"/>
          </a:p>
          <a:p>
            <a:pPr lvl="1"/>
            <a:r>
              <a:rPr lang="en-US" dirty="0"/>
              <a:t>Point A to point B pathfinding (ex: A</a:t>
            </a:r>
            <a:r>
              <a:rPr lang="en-US" dirty="0" smtClean="0"/>
              <a:t>*)</a:t>
            </a:r>
          </a:p>
          <a:p>
            <a:pPr lvl="1"/>
            <a:r>
              <a:rPr lang="en-US" dirty="0" smtClean="0"/>
              <a:t>State machines</a:t>
            </a:r>
          </a:p>
          <a:p>
            <a:pPr lvl="1"/>
            <a:r>
              <a:rPr lang="en-US" dirty="0" smtClean="0"/>
              <a:t>Search algorithms</a:t>
            </a:r>
            <a:endParaRPr lang="en-US" dirty="0"/>
          </a:p>
          <a:p>
            <a:r>
              <a:rPr lang="en-US" dirty="0" smtClean="0"/>
              <a:t>Suitable</a:t>
            </a:r>
          </a:p>
          <a:p>
            <a:pPr lvl="1"/>
            <a:r>
              <a:rPr lang="en-US" dirty="0" smtClean="0"/>
              <a:t>Use cases / </a:t>
            </a:r>
            <a:r>
              <a:rPr lang="en-US" dirty="0"/>
              <a:t>genre specific AI </a:t>
            </a:r>
            <a:r>
              <a:rPr lang="en-US" dirty="0" smtClean="0"/>
              <a:t>/ case studies from commercial games</a:t>
            </a:r>
            <a:endParaRPr lang="en-US" dirty="0"/>
          </a:p>
          <a:p>
            <a:pPr lvl="1"/>
            <a:r>
              <a:rPr lang="en-US" dirty="0" smtClean="0"/>
              <a:t>Fuzzy logic</a:t>
            </a:r>
          </a:p>
          <a:p>
            <a:pPr lvl="1"/>
            <a:r>
              <a:rPr lang="en-US" dirty="0" smtClean="0"/>
              <a:t>Advanced pathfinding (dynamic environments, multiple goals or agents)</a:t>
            </a:r>
          </a:p>
          <a:p>
            <a:pPr lvl="1"/>
            <a:r>
              <a:rPr lang="en-US" dirty="0" smtClean="0"/>
              <a:t>Machine learning / changing behavior during run-time</a:t>
            </a:r>
          </a:p>
          <a:p>
            <a:pPr lvl="1"/>
            <a:r>
              <a:rPr lang="en-US" dirty="0" smtClean="0"/>
              <a:t>Emulating human game playing behavior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494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Tutorial on Unity’s </a:t>
            </a:r>
            <a:r>
              <a:rPr lang="en-US" dirty="0" err="1" smtClean="0"/>
              <a:t>Mecanim</a:t>
            </a:r>
            <a:r>
              <a:rPr lang="en-US" dirty="0" smtClean="0"/>
              <a:t> system</a:t>
            </a:r>
          </a:p>
          <a:p>
            <a:r>
              <a:rPr lang="en-US" dirty="0" smtClean="0"/>
              <a:t>Ragdoll animation</a:t>
            </a:r>
          </a:p>
          <a:p>
            <a:r>
              <a:rPr lang="en-US" dirty="0"/>
              <a:t>Blending</a:t>
            </a:r>
          </a:p>
          <a:p>
            <a:r>
              <a:rPr lang="en-US" dirty="0" smtClean="0"/>
              <a:t>Motion graphs</a:t>
            </a:r>
          </a:p>
          <a:p>
            <a:r>
              <a:rPr lang="en-US" dirty="0" smtClean="0"/>
              <a:t>Using real-time motion capture data</a:t>
            </a:r>
          </a:p>
        </p:txBody>
      </p:sp>
    </p:spTree>
    <p:extLst>
      <p:ext uri="{BB962C8B-B14F-4D97-AF65-F5344CB8AC3E}">
        <p14:creationId xmlns:p14="http://schemas.microsoft.com/office/powerpoint/2010/main" val="4148701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practices and problems in networking for games</a:t>
            </a:r>
          </a:p>
          <a:p>
            <a:pPr lvl="1"/>
            <a:r>
              <a:rPr lang="en-US" dirty="0" smtClean="0"/>
              <a:t>Latency</a:t>
            </a:r>
          </a:p>
          <a:p>
            <a:pPr lvl="1"/>
            <a:r>
              <a:rPr lang="en-US" dirty="0" smtClean="0"/>
              <a:t>Cheating</a:t>
            </a:r>
          </a:p>
          <a:p>
            <a:pPr lvl="1"/>
            <a:r>
              <a:rPr lang="en-US" dirty="0" smtClean="0"/>
              <a:t>Streaming</a:t>
            </a:r>
          </a:p>
          <a:p>
            <a:pPr lvl="1"/>
            <a:r>
              <a:rPr lang="en-US" dirty="0" smtClean="0"/>
              <a:t>Massively multiplayer games (can include a look at parallel programming)</a:t>
            </a:r>
          </a:p>
          <a:p>
            <a:endParaRPr lang="en-US" dirty="0" smtClean="0"/>
          </a:p>
          <a:p>
            <a:r>
              <a:rPr lang="en-US" dirty="0"/>
              <a:t>Tutorial on </a:t>
            </a:r>
            <a:r>
              <a:rPr lang="en-US" dirty="0" smtClean="0"/>
              <a:t>specific networking libraries or primitive objects for implementing your own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642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sound ; Procedural music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Procedurally creating sound and music</a:t>
            </a:r>
          </a:p>
          <a:p>
            <a:endParaRPr lang="en-US" dirty="0" smtClean="0"/>
          </a:p>
          <a:p>
            <a:r>
              <a:rPr lang="en-US" dirty="0" smtClean="0"/>
              <a:t>Evaluating or classifying songs automatically</a:t>
            </a:r>
          </a:p>
          <a:p>
            <a:endParaRPr lang="en-US" dirty="0"/>
          </a:p>
          <a:p>
            <a:r>
              <a:rPr lang="en-US" dirty="0" smtClean="0"/>
              <a:t>Composing or sequencing tracks during run-time</a:t>
            </a:r>
          </a:p>
          <a:p>
            <a:endParaRPr lang="en-US" dirty="0" smtClean="0"/>
          </a:p>
          <a:p>
            <a:r>
              <a:rPr lang="en-US" dirty="0"/>
              <a:t>Tutorial on </a:t>
            </a:r>
            <a:r>
              <a:rPr lang="en-US" dirty="0" smtClean="0"/>
              <a:t>specific 3D sound software libraries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9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Over-arching challenges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 assets</a:t>
            </a:r>
          </a:p>
          <a:p>
            <a:pPr lvl="1"/>
            <a:r>
              <a:rPr lang="en-US" dirty="0" smtClean="0"/>
              <a:t>box.osu.edu</a:t>
            </a:r>
          </a:p>
          <a:p>
            <a:pPr lvl="1"/>
            <a:r>
              <a:rPr lang="en-US" dirty="0" smtClean="0"/>
              <a:t>Free packages on Unity Store</a:t>
            </a:r>
          </a:p>
          <a:p>
            <a:pPr lvl="1"/>
            <a:r>
              <a:rPr lang="en-US" dirty="0" smtClean="0"/>
              <a:t>Purchase requests</a:t>
            </a:r>
          </a:p>
          <a:p>
            <a:r>
              <a:rPr lang="en-US" dirty="0" smtClean="0"/>
              <a:t>Character animation</a:t>
            </a:r>
          </a:p>
          <a:p>
            <a:pPr lvl="1"/>
            <a:r>
              <a:rPr lang="en-US" dirty="0" smtClean="0"/>
              <a:t>State logic for models with prebuilt poses</a:t>
            </a:r>
          </a:p>
          <a:p>
            <a:r>
              <a:rPr lang="en-US" dirty="0" smtClean="0"/>
              <a:t>HUD elements</a:t>
            </a:r>
          </a:p>
          <a:p>
            <a:r>
              <a:rPr lang="en-US" dirty="0" smtClean="0"/>
              <a:t>User input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InControl</a:t>
            </a:r>
            <a:r>
              <a:rPr lang="en-US" dirty="0" smtClean="0"/>
              <a:t> on box for controller handling library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8429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animation example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291" y="2336800"/>
            <a:ext cx="8247394" cy="3598863"/>
          </a:xfrm>
        </p:spPr>
      </p:pic>
      <p:sp>
        <p:nvSpPr>
          <p:cNvPr id="8" name="Rectangle 7"/>
          <p:cNvSpPr/>
          <p:nvPr/>
        </p:nvSpPr>
        <p:spPr>
          <a:xfrm>
            <a:off x="1110092" y="6211669"/>
            <a:ext cx="9971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http://docs.unity3d.com/432/Documentation/Manual/MecanimAnimationSystem.html</a:t>
            </a:r>
          </a:p>
        </p:txBody>
      </p:sp>
    </p:spTree>
    <p:extLst>
      <p:ext uri="{BB962C8B-B14F-4D97-AF65-F5344CB8AC3E}">
        <p14:creationId xmlns:p14="http://schemas.microsoft.com/office/powerpoint/2010/main" val="2070849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HUDs – User Interfaces in Unity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https://unity3d.com/learn/tutorials/topics/user-interface-ui</a:t>
            </a: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www.raywenderlich.com/114700/introduction-unity-ui-part-1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688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genres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43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person </a:t>
            </a:r>
            <a:r>
              <a:rPr lang="en-US" dirty="0" smtClean="0"/>
              <a:t>shooter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2459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Au15 - </a:t>
            </a:r>
            <a:r>
              <a:rPr lang="en-US" dirty="0" err="1" smtClean="0"/>
              <a:t>Grunk's</a:t>
            </a:r>
            <a:r>
              <a:rPr lang="en-US" dirty="0" smtClean="0"/>
              <a:t> Arena</a:t>
            </a:r>
          </a:p>
          <a:p>
            <a:pPr lvl="1"/>
            <a:r>
              <a:rPr lang="en-US" dirty="0" smtClean="0"/>
              <a:t>Sp15 </a:t>
            </a:r>
            <a:r>
              <a:rPr lang="en-US" dirty="0"/>
              <a:t>- </a:t>
            </a:r>
            <a:r>
              <a:rPr lang="en-US" dirty="0" err="1"/>
              <a:t>Supa</a:t>
            </a:r>
            <a:r>
              <a:rPr lang="en-US" dirty="0"/>
              <a:t> </a:t>
            </a:r>
            <a:r>
              <a:rPr lang="en-US" dirty="0" smtClean="0"/>
              <a:t>Cool</a:t>
            </a:r>
          </a:p>
          <a:p>
            <a:pPr lvl="1"/>
            <a:r>
              <a:rPr lang="en-US" dirty="0" smtClean="0"/>
              <a:t>Sp14 – Team Rocket</a:t>
            </a:r>
          </a:p>
          <a:p>
            <a:r>
              <a:rPr lang="en-US" dirty="0" smtClean="0"/>
              <a:t>Common technical elements and challenges</a:t>
            </a:r>
          </a:p>
          <a:p>
            <a:pPr lvl="1"/>
            <a:r>
              <a:rPr lang="en-US" dirty="0"/>
              <a:t>Collision detection (object intersection, </a:t>
            </a:r>
            <a:r>
              <a:rPr lang="en-US" dirty="0" err="1"/>
              <a:t>raycasting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Physics (choosing movement speed(s), interactive objects)</a:t>
            </a:r>
          </a:p>
          <a:p>
            <a:pPr lvl="1"/>
            <a:r>
              <a:rPr lang="en-US" dirty="0"/>
              <a:t>Level design and balancing</a:t>
            </a:r>
          </a:p>
          <a:p>
            <a:pPr lvl="2"/>
            <a:r>
              <a:rPr lang="en-US" dirty="0"/>
              <a:t>If extra large levels are desired, level of detail techniques</a:t>
            </a:r>
          </a:p>
          <a:p>
            <a:pPr lvl="1"/>
            <a:r>
              <a:rPr lang="en-US" dirty="0"/>
              <a:t>Scripting weapons</a:t>
            </a:r>
          </a:p>
          <a:p>
            <a:pPr lvl="1"/>
            <a:r>
              <a:rPr lang="en-US" dirty="0"/>
              <a:t>Input remapping and sensitivity levels</a:t>
            </a:r>
          </a:p>
          <a:p>
            <a:pPr lvl="1"/>
            <a:r>
              <a:rPr lang="en-US" dirty="0"/>
              <a:t>Enemy AI – </a:t>
            </a:r>
            <a:r>
              <a:rPr lang="en-US" dirty="0" smtClean="0"/>
              <a:t>discrete logic for tactics</a:t>
            </a:r>
            <a:r>
              <a:rPr lang="en-US" dirty="0"/>
              <a:t>, </a:t>
            </a:r>
            <a:r>
              <a:rPr lang="en-US" dirty="0" smtClean="0"/>
              <a:t>difficulty/skill</a:t>
            </a:r>
          </a:p>
          <a:p>
            <a:pPr lvl="1"/>
            <a:r>
              <a:rPr lang="en-US" dirty="0" smtClean="0"/>
              <a:t>Networking (try </a:t>
            </a:r>
            <a:r>
              <a:rPr lang="en-US" dirty="0" err="1" smtClean="0"/>
              <a:t>uNet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056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person shooter </a:t>
            </a:r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Quake post mortem</a:t>
            </a:r>
            <a:r>
              <a:rPr lang="en-US" dirty="0" smtClean="0"/>
              <a:t> 1997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Unreal Tournament 3 post mortem</a:t>
            </a:r>
            <a:r>
              <a:rPr lang="en-US" dirty="0" smtClean="0"/>
              <a:t>  2008</a:t>
            </a:r>
            <a:endParaRPr lang="en-US" dirty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Secrets of the Sages: Level Design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5"/>
              </a:rPr>
              <a:t>The Visual Guide to Multiplayer Level Design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0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action, puzzles, and exploration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Sp’15 Tree Huggers (open world survival and exploration)</a:t>
            </a:r>
          </a:p>
          <a:p>
            <a:pPr lvl="1"/>
            <a:r>
              <a:rPr lang="en-US" dirty="0" smtClean="0"/>
              <a:t>Sp’14 </a:t>
            </a:r>
            <a:r>
              <a:rPr lang="en-US" dirty="0" err="1" smtClean="0"/>
              <a:t>Squirvival</a:t>
            </a:r>
            <a:r>
              <a:rPr lang="en-US" dirty="0" smtClean="0"/>
              <a:t> (open world action)</a:t>
            </a:r>
          </a:p>
          <a:p>
            <a:pPr lvl="1"/>
            <a:r>
              <a:rPr lang="en-US" dirty="0" smtClean="0"/>
              <a:t>Sp’13 </a:t>
            </a:r>
            <a:r>
              <a:rPr lang="en-US" dirty="0" err="1" smtClean="0"/>
              <a:t>Luximation</a:t>
            </a:r>
            <a:r>
              <a:rPr lang="en-US" dirty="0" smtClean="0"/>
              <a:t> (set piece puzzles)</a:t>
            </a:r>
          </a:p>
          <a:p>
            <a:r>
              <a:rPr lang="en-US" dirty="0" smtClean="0"/>
              <a:t>Common technical elements and challenges</a:t>
            </a:r>
          </a:p>
          <a:p>
            <a:pPr lvl="1"/>
            <a:r>
              <a:rPr lang="en-US" dirty="0" smtClean="0"/>
              <a:t>Wider variety of character animation required if they interact with objects</a:t>
            </a:r>
          </a:p>
          <a:p>
            <a:pPr lvl="1"/>
            <a:r>
              <a:rPr lang="en-US" dirty="0" smtClean="0"/>
              <a:t>Environment design</a:t>
            </a:r>
          </a:p>
          <a:p>
            <a:pPr lvl="1"/>
            <a:r>
              <a:rPr lang="en-US" dirty="0" smtClean="0"/>
              <a:t>Puzzle design</a:t>
            </a:r>
          </a:p>
          <a:p>
            <a:pPr lvl="1"/>
            <a:r>
              <a:rPr lang="en-US" dirty="0" smtClean="0"/>
              <a:t>Player and camera controls</a:t>
            </a:r>
          </a:p>
          <a:p>
            <a:pPr lvl="1"/>
            <a:r>
              <a:rPr lang="en-US" dirty="0" smtClean="0"/>
              <a:t>Player and object physics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91830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523</TotalTime>
  <Words>985</Words>
  <Application>Microsoft Office PowerPoint</Application>
  <PresentationFormat>Widescreen</PresentationFormat>
  <Paragraphs>218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Trebuchet MS</vt:lpstr>
      <vt:lpstr>Berlin</vt:lpstr>
      <vt:lpstr>Sp’16 select topics</vt:lpstr>
      <vt:lpstr>List o’ stuff</vt:lpstr>
      <vt:lpstr>Over-arching challenges</vt:lpstr>
      <vt:lpstr>Character animation example</vt:lpstr>
      <vt:lpstr>HUDs – User Interfaces in Unity links</vt:lpstr>
      <vt:lpstr>Game genres</vt:lpstr>
      <vt:lpstr>First person shooter</vt:lpstr>
      <vt:lpstr>First person shooter links</vt:lpstr>
      <vt:lpstr>3D action, puzzles, and exploration</vt:lpstr>
      <vt:lpstr>3D action, puzzles, and exploration links</vt:lpstr>
      <vt:lpstr>3D action, puzzles, and exploration links</vt:lpstr>
      <vt:lpstr>RPG, trading, and economy systems</vt:lpstr>
      <vt:lpstr>RPG, trading, and economy links</vt:lpstr>
      <vt:lpstr>Additional miscellaneous links</vt:lpstr>
      <vt:lpstr>Game technology topics</vt:lpstr>
      <vt:lpstr>Procedural content</vt:lpstr>
      <vt:lpstr>Data analytics ; Automated game evaluation</vt:lpstr>
      <vt:lpstr>Lighting ; Illumination</vt:lpstr>
      <vt:lpstr>Smart cameras</vt:lpstr>
      <vt:lpstr>Weather effects ; Shaders</vt:lpstr>
      <vt:lpstr>Destructible environments ; Voxels</vt:lpstr>
      <vt:lpstr>Physics</vt:lpstr>
      <vt:lpstr>AI</vt:lpstr>
      <vt:lpstr>Character animation</vt:lpstr>
      <vt:lpstr>Networking</vt:lpstr>
      <vt:lpstr>3D sound ; Procedural music</vt:lpstr>
    </vt:vector>
  </TitlesOfParts>
  <Company>The Ohio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Au’15 select topics</dc:title>
  <dc:creator>boggus, matthew joseph</dc:creator>
  <cp:lastModifiedBy>boggus, matthew joseph</cp:lastModifiedBy>
  <cp:revision>53</cp:revision>
  <dcterms:created xsi:type="dcterms:W3CDTF">2015-08-28T17:16:02Z</dcterms:created>
  <dcterms:modified xsi:type="dcterms:W3CDTF">2016-01-20T15:10:03Z</dcterms:modified>
</cp:coreProperties>
</file>